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6"/>
  </p:notesMasterIdLst>
  <p:sldIdLst>
    <p:sldId id="263" r:id="rId5"/>
  </p:sldIdLst>
  <p:sldSz cx="7772400" cy="10058400"/>
  <p:notesSz cx="7772400" cy="10058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C13E"/>
    <a:srgbClr val="002D72"/>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5126"/>
    <p:restoredTop sz="94703"/>
  </p:normalViewPr>
  <p:slideViewPr>
    <p:cSldViewPr snapToGrid="0">
      <p:cViewPr>
        <p:scale>
          <a:sx n="75" d="100"/>
          <a:sy n="75" d="100"/>
        </p:scale>
        <p:origin x="1613" y="43"/>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368675" cy="5048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402138" y="0"/>
            <a:ext cx="3368675" cy="504825"/>
          </a:xfrm>
          <a:prstGeom prst="rect">
            <a:avLst/>
          </a:prstGeom>
        </p:spPr>
        <p:txBody>
          <a:bodyPr vert="horz" lIns="91440" tIns="45720" rIns="91440" bIns="45720" rtlCol="0"/>
          <a:lstStyle>
            <a:lvl1pPr algn="r">
              <a:defRPr sz="1200"/>
            </a:lvl1pPr>
          </a:lstStyle>
          <a:p>
            <a:fld id="{BB2B1E23-BA0D-0248-848A-DD16E3BA9AC2}" type="datetimeFigureOut">
              <a:rPr lang="en-US" smtClean="0"/>
              <a:t>12/15/2022</a:t>
            </a:fld>
            <a:endParaRPr lang="en-US"/>
          </a:p>
        </p:txBody>
      </p:sp>
      <p:sp>
        <p:nvSpPr>
          <p:cNvPr id="4" name="Slide Image Placeholder 3"/>
          <p:cNvSpPr>
            <a:spLocks noGrp="1" noRot="1" noChangeAspect="1"/>
          </p:cNvSpPr>
          <p:nvPr>
            <p:ph type="sldImg" idx="2"/>
          </p:nvPr>
        </p:nvSpPr>
        <p:spPr>
          <a:xfrm>
            <a:off x="2574925" y="1257300"/>
            <a:ext cx="2622550" cy="33940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77875" y="4840288"/>
            <a:ext cx="6216650" cy="396081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553575"/>
            <a:ext cx="3368675" cy="5048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402138" y="9553575"/>
            <a:ext cx="3368675" cy="504825"/>
          </a:xfrm>
          <a:prstGeom prst="rect">
            <a:avLst/>
          </a:prstGeom>
        </p:spPr>
        <p:txBody>
          <a:bodyPr vert="horz" lIns="91440" tIns="45720" rIns="91440" bIns="45720" rtlCol="0" anchor="b"/>
          <a:lstStyle>
            <a:lvl1pPr algn="r">
              <a:defRPr sz="1200"/>
            </a:lvl1pPr>
          </a:lstStyle>
          <a:p>
            <a:fld id="{3D40EEEE-6245-DE4B-89BF-5DEF934047AE}" type="slidenum">
              <a:rPr lang="en-US" smtClean="0"/>
              <a:t>‹#›</a:t>
            </a:fld>
            <a:endParaRPr lang="en-US"/>
          </a:p>
        </p:txBody>
      </p:sp>
    </p:spTree>
    <p:extLst>
      <p:ext uri="{BB962C8B-B14F-4D97-AF65-F5344CB8AC3E}">
        <p14:creationId xmlns:p14="http://schemas.microsoft.com/office/powerpoint/2010/main" val="19651875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82930" y="3118104"/>
            <a:ext cx="6606540" cy="211226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65860" y="5632704"/>
            <a:ext cx="5440680" cy="25146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12/15/2022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900" b="1" i="0">
                <a:solidFill>
                  <a:srgbClr val="23346D"/>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12/15/2022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900" b="1" i="0">
                <a:solidFill>
                  <a:srgbClr val="23346D"/>
                </a:solidFill>
                <a:latin typeface="Arial"/>
                <a:cs typeface="Arial"/>
              </a:defRPr>
            </a:lvl1pPr>
          </a:lstStyle>
          <a:p>
            <a:endParaRPr/>
          </a:p>
        </p:txBody>
      </p:sp>
      <p:sp>
        <p:nvSpPr>
          <p:cNvPr id="3" name="Holder 3"/>
          <p:cNvSpPr>
            <a:spLocks noGrp="1"/>
          </p:cNvSpPr>
          <p:nvPr>
            <p:ph sz="half" idx="2"/>
          </p:nvPr>
        </p:nvSpPr>
        <p:spPr>
          <a:xfrm>
            <a:off x="388620" y="2313432"/>
            <a:ext cx="3380994" cy="6638544"/>
          </a:xfrm>
          <a:prstGeom prst="rect">
            <a:avLst/>
          </a:prstGeom>
        </p:spPr>
        <p:txBody>
          <a:bodyPr wrap="square" lIns="0" tIns="0" rIns="0" bIns="0">
            <a:spAutoFit/>
          </a:bodyPr>
          <a:lstStyle>
            <a:lvl1pPr>
              <a:defRPr/>
            </a:lvl1pPr>
          </a:lstStyle>
          <a:p>
            <a:endParaRPr dirty="0"/>
          </a:p>
        </p:txBody>
      </p:sp>
      <p:sp>
        <p:nvSpPr>
          <p:cNvPr id="4" name="Holder 4"/>
          <p:cNvSpPr>
            <a:spLocks noGrp="1"/>
          </p:cNvSpPr>
          <p:nvPr>
            <p:ph sz="half" idx="3"/>
          </p:nvPr>
        </p:nvSpPr>
        <p:spPr>
          <a:xfrm>
            <a:off x="4002786" y="2313432"/>
            <a:ext cx="3380994" cy="66385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12/15/2022</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900" b="1" i="0">
                <a:solidFill>
                  <a:srgbClr val="23346D"/>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12/15/2022</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12/15/2022</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436727" y="475551"/>
            <a:ext cx="6898944" cy="1051560"/>
          </a:xfrm>
          <a:prstGeom prst="rect">
            <a:avLst/>
          </a:prstGeom>
        </p:spPr>
        <p:txBody>
          <a:bodyPr wrap="square" lIns="0" tIns="0" rIns="0" bIns="0">
            <a:spAutoFit/>
          </a:bodyPr>
          <a:lstStyle>
            <a:lvl1pPr>
              <a:defRPr sz="3900" b="1" i="0">
                <a:solidFill>
                  <a:srgbClr val="23346D"/>
                </a:solidFill>
                <a:latin typeface="Arial"/>
                <a:cs typeface="Arial"/>
              </a:defRPr>
            </a:lvl1pPr>
          </a:lstStyle>
          <a:p>
            <a:endParaRPr/>
          </a:p>
        </p:txBody>
      </p:sp>
      <p:sp>
        <p:nvSpPr>
          <p:cNvPr id="3" name="Holder 3"/>
          <p:cNvSpPr>
            <a:spLocks noGrp="1"/>
          </p:cNvSpPr>
          <p:nvPr>
            <p:ph type="body" idx="1"/>
          </p:nvPr>
        </p:nvSpPr>
        <p:spPr>
          <a:xfrm>
            <a:off x="388620" y="2313432"/>
            <a:ext cx="6995160"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642616" y="9354312"/>
            <a:ext cx="2487168" cy="50292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88620" y="9354312"/>
            <a:ext cx="1787652" cy="50292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12/15/2022</a:t>
            </a:fld>
            <a:endParaRPr lang="en-US"/>
          </a:p>
        </p:txBody>
      </p:sp>
      <p:sp>
        <p:nvSpPr>
          <p:cNvPr id="6" name="Holder 6"/>
          <p:cNvSpPr>
            <a:spLocks noGrp="1"/>
          </p:cNvSpPr>
          <p:nvPr>
            <p:ph type="sldNum" sz="quarter" idx="7"/>
          </p:nvPr>
        </p:nvSpPr>
        <p:spPr>
          <a:xfrm>
            <a:off x="5596128" y="9354312"/>
            <a:ext cx="1787652" cy="50292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southstatecorrespondent.com/"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7"/>
          <p:cNvSpPr/>
          <p:nvPr/>
        </p:nvSpPr>
        <p:spPr>
          <a:xfrm>
            <a:off x="457200" y="9101886"/>
            <a:ext cx="6858000" cy="15240"/>
          </a:xfrm>
          <a:custGeom>
            <a:avLst/>
            <a:gdLst/>
            <a:ahLst/>
            <a:cxnLst/>
            <a:rect l="l" t="t" r="r" b="b"/>
            <a:pathLst>
              <a:path w="6858000" h="15240">
                <a:moveTo>
                  <a:pt x="6858000" y="0"/>
                </a:moveTo>
                <a:lnTo>
                  <a:pt x="0" y="0"/>
                </a:lnTo>
                <a:lnTo>
                  <a:pt x="0" y="14833"/>
                </a:lnTo>
                <a:lnTo>
                  <a:pt x="6858000" y="14833"/>
                </a:lnTo>
                <a:lnTo>
                  <a:pt x="6858000" y="0"/>
                </a:lnTo>
                <a:close/>
              </a:path>
            </a:pathLst>
          </a:custGeom>
          <a:solidFill>
            <a:srgbClr val="FEBF3E"/>
          </a:solidFill>
        </p:spPr>
        <p:txBody>
          <a:bodyPr wrap="square" lIns="0" tIns="0" rIns="0" bIns="0" rtlCol="0"/>
          <a:lstStyle/>
          <a:p>
            <a:endParaRPr/>
          </a:p>
        </p:txBody>
      </p:sp>
      <p:sp>
        <p:nvSpPr>
          <p:cNvPr id="8" name="object 8"/>
          <p:cNvSpPr txBox="1"/>
          <p:nvPr/>
        </p:nvSpPr>
        <p:spPr>
          <a:xfrm>
            <a:off x="4152887" y="9261309"/>
            <a:ext cx="3177540" cy="518091"/>
          </a:xfrm>
          <a:prstGeom prst="rect">
            <a:avLst/>
          </a:prstGeom>
        </p:spPr>
        <p:txBody>
          <a:bodyPr vert="horz" wrap="square" lIns="0" tIns="12700" rIns="0" bIns="0" rtlCol="0">
            <a:spAutoFit/>
          </a:bodyPr>
          <a:lstStyle/>
          <a:p>
            <a:pPr marR="5080" algn="r">
              <a:lnSpc>
                <a:spcPct val="100000"/>
              </a:lnSpc>
              <a:spcBef>
                <a:spcPts val="100"/>
              </a:spcBef>
            </a:pPr>
            <a:r>
              <a:rPr lang="en-US" sz="800" spc="30" dirty="0">
                <a:solidFill>
                  <a:srgbClr val="23346D"/>
                </a:solidFill>
                <a:latin typeface="Arial"/>
                <a:cs typeface="Arial"/>
              </a:rPr>
              <a:t> 6750 Poplar Avenue, Suite 300  </a:t>
            </a:r>
            <a:br>
              <a:rPr lang="en-US" sz="800" spc="30" dirty="0">
                <a:solidFill>
                  <a:srgbClr val="23346D"/>
                </a:solidFill>
                <a:latin typeface="Arial"/>
                <a:cs typeface="Arial"/>
              </a:rPr>
            </a:br>
            <a:r>
              <a:rPr lang="en-US" sz="800" spc="30" dirty="0">
                <a:solidFill>
                  <a:srgbClr val="23346D"/>
                </a:solidFill>
                <a:latin typeface="Arial"/>
                <a:cs typeface="Arial"/>
              </a:rPr>
              <a:t>Memphis, Tennessee 38138</a:t>
            </a:r>
          </a:p>
          <a:p>
            <a:pPr marR="5080" algn="r">
              <a:lnSpc>
                <a:spcPct val="100000"/>
              </a:lnSpc>
              <a:spcBef>
                <a:spcPts val="100"/>
              </a:spcBef>
            </a:pPr>
            <a:r>
              <a:rPr lang="en-US" sz="800" spc="30" dirty="0">
                <a:solidFill>
                  <a:srgbClr val="23346D"/>
                </a:solidFill>
                <a:latin typeface="Arial"/>
                <a:cs typeface="Arial"/>
              </a:rPr>
              <a:t>(901) 260-6800  ·  (800) 827-0827</a:t>
            </a:r>
            <a:endParaRPr sz="800" dirty="0">
              <a:latin typeface="Arial"/>
              <a:cs typeface="Arial"/>
            </a:endParaRPr>
          </a:p>
          <a:p>
            <a:pPr marR="5080" algn="r">
              <a:lnSpc>
                <a:spcPct val="100000"/>
              </a:lnSpc>
              <a:spcBef>
                <a:spcPts val="40"/>
              </a:spcBef>
            </a:pPr>
            <a:r>
              <a:rPr sz="800" spc="45" dirty="0">
                <a:solidFill>
                  <a:srgbClr val="23346D"/>
                </a:solidFill>
                <a:latin typeface="Arial"/>
                <a:cs typeface="Arial"/>
                <a:hlinkClick r:id="rId2"/>
              </a:rPr>
              <a:t>www.southstate</a:t>
            </a:r>
            <a:r>
              <a:rPr lang="en-US" sz="800" spc="45" dirty="0">
                <a:solidFill>
                  <a:srgbClr val="23346D"/>
                </a:solidFill>
                <a:latin typeface="Arial"/>
                <a:cs typeface="Arial"/>
                <a:hlinkClick r:id="rId2"/>
              </a:rPr>
              <a:t>duncanwilliams</a:t>
            </a:r>
            <a:r>
              <a:rPr sz="800" spc="45" dirty="0">
                <a:solidFill>
                  <a:srgbClr val="23346D"/>
                </a:solidFill>
                <a:latin typeface="Arial"/>
                <a:cs typeface="Arial"/>
                <a:hlinkClick r:id="rId2"/>
              </a:rPr>
              <a:t>.com</a:t>
            </a:r>
            <a:endParaRPr sz="800" dirty="0">
              <a:latin typeface="Arial"/>
              <a:cs typeface="Arial"/>
            </a:endParaRPr>
          </a:p>
        </p:txBody>
      </p:sp>
      <p:sp>
        <p:nvSpPr>
          <p:cNvPr id="11" name="object 11"/>
          <p:cNvSpPr txBox="1"/>
          <p:nvPr/>
        </p:nvSpPr>
        <p:spPr>
          <a:xfrm>
            <a:off x="689582" y="2205349"/>
            <a:ext cx="3951514" cy="289823"/>
          </a:xfrm>
          <a:prstGeom prst="rect">
            <a:avLst/>
          </a:prstGeom>
        </p:spPr>
        <p:txBody>
          <a:bodyPr vert="horz" wrap="square" lIns="0" tIns="12700" rIns="0" bIns="0" rtlCol="0">
            <a:spAutoFit/>
          </a:bodyPr>
          <a:lstStyle/>
          <a:p>
            <a:pPr marL="12700">
              <a:lnSpc>
                <a:spcPct val="100000"/>
              </a:lnSpc>
              <a:spcBef>
                <a:spcPts val="100"/>
              </a:spcBef>
            </a:pPr>
            <a:r>
              <a:rPr lang="en-US" b="1" spc="-70" dirty="0">
                <a:solidFill>
                  <a:srgbClr val="002D72"/>
                </a:solidFill>
                <a:latin typeface="Cera Pro" panose="00000400000000000000" pitchFamily="2" charset="0"/>
                <a:cs typeface="Tahoma"/>
              </a:rPr>
              <a:t>BIO</a:t>
            </a:r>
            <a:endParaRPr dirty="0">
              <a:solidFill>
                <a:srgbClr val="002D72"/>
              </a:solidFill>
              <a:latin typeface="Cera Pro" panose="00000400000000000000" pitchFamily="2" charset="0"/>
              <a:cs typeface="Tahoma"/>
            </a:endParaRPr>
          </a:p>
        </p:txBody>
      </p:sp>
      <p:pic>
        <p:nvPicPr>
          <p:cNvPr id="23" name="Picture 22">
            <a:extLst>
              <a:ext uri="{FF2B5EF4-FFF2-40B4-BE49-F238E27FC236}">
                <a16:creationId xmlns:a16="http://schemas.microsoft.com/office/drawing/2014/main" id="{D9AA1131-8008-2567-4075-53461BC509D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9318174"/>
            <a:ext cx="3266175" cy="344456"/>
          </a:xfrm>
          <a:prstGeom prst="rect">
            <a:avLst/>
          </a:prstGeom>
        </p:spPr>
      </p:pic>
      <p:sp>
        <p:nvSpPr>
          <p:cNvPr id="2" name="TextBox 1">
            <a:extLst>
              <a:ext uri="{FF2B5EF4-FFF2-40B4-BE49-F238E27FC236}">
                <a16:creationId xmlns:a16="http://schemas.microsoft.com/office/drawing/2014/main" id="{BEDD2B77-C996-7D4C-B201-9DA9CA2E2FF5}"/>
              </a:ext>
            </a:extLst>
          </p:cNvPr>
          <p:cNvSpPr txBox="1"/>
          <p:nvPr/>
        </p:nvSpPr>
        <p:spPr>
          <a:xfrm>
            <a:off x="644978" y="2500236"/>
            <a:ext cx="6482443" cy="3600986"/>
          </a:xfrm>
          <a:prstGeom prst="rect">
            <a:avLst/>
          </a:prstGeom>
          <a:noFill/>
        </p:spPr>
        <p:txBody>
          <a:bodyPr wrap="square" numCol="2" spcCol="365760" rtlCol="0" anchor="t">
            <a:spAutoFit/>
          </a:bodyPr>
          <a:lstStyle/>
          <a:p>
            <a:pPr>
              <a:lnSpc>
                <a:spcPct val="150000"/>
              </a:lnSpc>
            </a:pPr>
            <a:r>
              <a:rPr lang="en-US" sz="950" b="1" dirty="0">
                <a:solidFill>
                  <a:schemeClr val="tx1">
                    <a:lumMod val="50000"/>
                    <a:lumOff val="50000"/>
                  </a:schemeClr>
                </a:solidFill>
                <a:latin typeface="Arial" panose="020B0604020202020204" pitchFamily="34" charset="0"/>
                <a:cs typeface="Arial" panose="020B0604020202020204" pitchFamily="34" charset="0"/>
              </a:rPr>
              <a:t>Ron Gross </a:t>
            </a:r>
            <a:r>
              <a:rPr lang="en-US" sz="950" dirty="0">
                <a:solidFill>
                  <a:schemeClr val="tx1">
                    <a:lumMod val="50000"/>
                    <a:lumOff val="50000"/>
                  </a:schemeClr>
                </a:solidFill>
                <a:latin typeface="Arial" panose="020B0604020202020204" pitchFamily="34" charset="0"/>
                <a:cs typeface="Arial" panose="020B0604020202020204" pitchFamily="34" charset="0"/>
              </a:rPr>
              <a:t>began his career in 1978, working for Merrill Lynch Government Securities, Inc. as a floor trader on the old New York COMEX floor in the World Trade Towers. As his real interest was in the fixed income markets, he applied for and was accepted into Merrill’s Bond School, a one-year training/work program with about a dozen trainees. Upon completion, he became a trader of securitized mobile home loans backed by GNMA, FNMA, and FHLMC. </a:t>
            </a:r>
          </a:p>
          <a:p>
            <a:pPr>
              <a:lnSpc>
                <a:spcPct val="150000"/>
              </a:lnSpc>
            </a:pPr>
            <a:endParaRPr lang="en-US" sz="950" dirty="0">
              <a:solidFill>
                <a:schemeClr val="tx1">
                  <a:lumMod val="50000"/>
                  <a:lumOff val="50000"/>
                </a:schemeClr>
              </a:solidFill>
              <a:latin typeface="Arial" panose="020B0604020202020204" pitchFamily="34" charset="0"/>
              <a:cs typeface="Arial" panose="020B0604020202020204" pitchFamily="34" charset="0"/>
            </a:endParaRPr>
          </a:p>
          <a:p>
            <a:pPr>
              <a:lnSpc>
                <a:spcPct val="150000"/>
              </a:lnSpc>
            </a:pPr>
            <a:r>
              <a:rPr lang="en-US" sz="950" dirty="0">
                <a:solidFill>
                  <a:schemeClr val="tx1">
                    <a:lumMod val="50000"/>
                    <a:lumOff val="50000"/>
                  </a:schemeClr>
                </a:solidFill>
                <a:latin typeface="Arial" panose="020B0604020202020204" pitchFamily="34" charset="0"/>
                <a:cs typeface="Arial" panose="020B0604020202020204" pitchFamily="34" charset="0"/>
              </a:rPr>
              <a:t>Ron has worked for some of the most storied names on Wall Street – Merrill Lynch, E.F. Hutton, Paine Webber, Smith Barney, and Lehman Brothers. He</a:t>
            </a:r>
          </a:p>
          <a:p>
            <a:pPr>
              <a:lnSpc>
                <a:spcPct val="150000"/>
              </a:lnSpc>
            </a:pPr>
            <a:r>
              <a:rPr lang="en-US" sz="950" dirty="0">
                <a:solidFill>
                  <a:schemeClr val="tx1">
                    <a:lumMod val="50000"/>
                    <a:lumOff val="50000"/>
                  </a:schemeClr>
                </a:solidFill>
                <a:latin typeface="Arial" panose="020B0604020202020204" pitchFamily="34" charset="0"/>
                <a:cs typeface="Arial" panose="020B0604020202020204" pitchFamily="34" charset="0"/>
              </a:rPr>
              <a:t> has also worked for regional broker/dealers Vining</a:t>
            </a:r>
          </a:p>
          <a:p>
            <a:pPr>
              <a:lnSpc>
                <a:spcPct val="150000"/>
              </a:lnSpc>
            </a:pPr>
            <a:endParaRPr lang="en-US" sz="950" dirty="0">
              <a:solidFill>
                <a:schemeClr val="tx1">
                  <a:lumMod val="50000"/>
                  <a:lumOff val="50000"/>
                </a:schemeClr>
              </a:solidFill>
              <a:latin typeface="Arial" panose="020B0604020202020204" pitchFamily="34" charset="0"/>
              <a:cs typeface="Arial" panose="020B0604020202020204" pitchFamily="34" charset="0"/>
            </a:endParaRPr>
          </a:p>
          <a:p>
            <a:pPr>
              <a:lnSpc>
                <a:spcPct val="150000"/>
              </a:lnSpc>
            </a:pPr>
            <a:endParaRPr lang="en-US" sz="950" dirty="0">
              <a:solidFill>
                <a:schemeClr val="tx1">
                  <a:lumMod val="50000"/>
                  <a:lumOff val="50000"/>
                </a:schemeClr>
              </a:solidFill>
              <a:latin typeface="Arial" panose="020B0604020202020204" pitchFamily="34" charset="0"/>
              <a:cs typeface="Arial" panose="020B0604020202020204" pitchFamily="34" charset="0"/>
            </a:endParaRPr>
          </a:p>
          <a:p>
            <a:pPr>
              <a:lnSpc>
                <a:spcPct val="150000"/>
              </a:lnSpc>
            </a:pPr>
            <a:endParaRPr lang="en-US" sz="950" dirty="0">
              <a:solidFill>
                <a:schemeClr val="tx1">
                  <a:lumMod val="50000"/>
                  <a:lumOff val="50000"/>
                </a:schemeClr>
              </a:solidFill>
              <a:latin typeface="Arial" panose="020B0604020202020204" pitchFamily="34" charset="0"/>
              <a:cs typeface="Arial" panose="020B0604020202020204" pitchFamily="34" charset="0"/>
            </a:endParaRPr>
          </a:p>
          <a:p>
            <a:pPr>
              <a:lnSpc>
                <a:spcPct val="150000"/>
              </a:lnSpc>
            </a:pPr>
            <a:endParaRPr lang="en-US" sz="950" dirty="0">
              <a:solidFill>
                <a:schemeClr val="tx1">
                  <a:lumMod val="50000"/>
                  <a:lumOff val="50000"/>
                </a:schemeClr>
              </a:solidFill>
              <a:latin typeface="Arial" panose="020B0604020202020204" pitchFamily="34" charset="0"/>
              <a:cs typeface="Arial" panose="020B0604020202020204" pitchFamily="34" charset="0"/>
            </a:endParaRPr>
          </a:p>
          <a:p>
            <a:pPr>
              <a:lnSpc>
                <a:spcPct val="150000"/>
              </a:lnSpc>
            </a:pPr>
            <a:endParaRPr lang="en-US" sz="950" dirty="0">
              <a:solidFill>
                <a:schemeClr val="tx1">
                  <a:lumMod val="50000"/>
                  <a:lumOff val="50000"/>
                </a:schemeClr>
              </a:solidFill>
              <a:latin typeface="Arial" panose="020B0604020202020204" pitchFamily="34" charset="0"/>
              <a:cs typeface="Arial" panose="020B0604020202020204" pitchFamily="34" charset="0"/>
            </a:endParaRPr>
          </a:p>
          <a:p>
            <a:pPr>
              <a:lnSpc>
                <a:spcPct val="150000"/>
              </a:lnSpc>
            </a:pPr>
            <a:endParaRPr lang="en-US" sz="950" dirty="0">
              <a:solidFill>
                <a:schemeClr val="tx1">
                  <a:lumMod val="50000"/>
                  <a:lumOff val="50000"/>
                </a:schemeClr>
              </a:solidFill>
              <a:latin typeface="Arial" panose="020B0604020202020204" pitchFamily="34" charset="0"/>
              <a:cs typeface="Arial" panose="020B0604020202020204" pitchFamily="34" charset="0"/>
            </a:endParaRPr>
          </a:p>
          <a:p>
            <a:pPr>
              <a:lnSpc>
                <a:spcPct val="150000"/>
              </a:lnSpc>
            </a:pPr>
            <a:r>
              <a:rPr lang="en-US" sz="950" dirty="0">
                <a:solidFill>
                  <a:schemeClr val="tx1">
                    <a:lumMod val="50000"/>
                    <a:lumOff val="50000"/>
                  </a:schemeClr>
                </a:solidFill>
                <a:latin typeface="Arial" panose="020B0604020202020204" pitchFamily="34" charset="0"/>
                <a:cs typeface="Arial" panose="020B0604020202020204" pitchFamily="34" charset="0"/>
              </a:rPr>
              <a:t> Sparks IBG, Stifel Fixed Income Capital Markets,</a:t>
            </a:r>
          </a:p>
          <a:p>
            <a:pPr>
              <a:lnSpc>
                <a:spcPct val="150000"/>
              </a:lnSpc>
            </a:pPr>
            <a:r>
              <a:rPr lang="en-US" sz="950" dirty="0">
                <a:solidFill>
                  <a:schemeClr val="tx1">
                    <a:lumMod val="50000"/>
                    <a:lumOff val="50000"/>
                  </a:schemeClr>
                </a:solidFill>
                <a:latin typeface="Arial" panose="020B0604020202020204" pitchFamily="34" charset="0"/>
                <a:cs typeface="Arial" panose="020B0604020202020204" pitchFamily="34" charset="0"/>
              </a:rPr>
              <a:t>and Duncan Williams, Inc. For the past twenty-five plus years, Ron has focused on institutional fixed income sales to institutional accounts and public entities.</a:t>
            </a:r>
          </a:p>
          <a:p>
            <a:pPr>
              <a:lnSpc>
                <a:spcPct val="150000"/>
              </a:lnSpc>
            </a:pPr>
            <a:endParaRPr lang="en-US" sz="950" dirty="0">
              <a:solidFill>
                <a:schemeClr val="tx1">
                  <a:lumMod val="50000"/>
                  <a:lumOff val="50000"/>
                </a:schemeClr>
              </a:solidFill>
              <a:latin typeface="Arial" panose="020B0604020202020204" pitchFamily="34" charset="0"/>
              <a:cs typeface="Arial" panose="020B0604020202020204" pitchFamily="34" charset="0"/>
            </a:endParaRPr>
          </a:p>
          <a:p>
            <a:pPr>
              <a:lnSpc>
                <a:spcPct val="150000"/>
              </a:lnSpc>
            </a:pPr>
            <a:r>
              <a:rPr lang="en-US" sz="950" dirty="0">
                <a:solidFill>
                  <a:schemeClr val="tx1">
                    <a:lumMod val="50000"/>
                    <a:lumOff val="50000"/>
                  </a:schemeClr>
                </a:solidFill>
                <a:latin typeface="Arial" panose="020B0604020202020204" pitchFamily="34" charset="0"/>
                <a:cs typeface="Arial" panose="020B0604020202020204" pitchFamily="34" charset="0"/>
              </a:rPr>
              <a:t>Ron received his undergraduate degree in Economics from the University of Southern California. He also did post-graduate  studies in Economics at Columbia University in New York City, and the London School of Economics and Political Science.</a:t>
            </a:r>
          </a:p>
        </p:txBody>
      </p:sp>
      <p:sp>
        <p:nvSpPr>
          <p:cNvPr id="15" name="object 11">
            <a:extLst>
              <a:ext uri="{FF2B5EF4-FFF2-40B4-BE49-F238E27FC236}">
                <a16:creationId xmlns:a16="http://schemas.microsoft.com/office/drawing/2014/main" id="{2826A71F-AEE5-644F-85B4-BBE14E9A898E}"/>
              </a:ext>
            </a:extLst>
          </p:cNvPr>
          <p:cNvSpPr txBox="1"/>
          <p:nvPr/>
        </p:nvSpPr>
        <p:spPr>
          <a:xfrm>
            <a:off x="689582" y="5886380"/>
            <a:ext cx="3951514" cy="289823"/>
          </a:xfrm>
          <a:prstGeom prst="rect">
            <a:avLst/>
          </a:prstGeom>
        </p:spPr>
        <p:txBody>
          <a:bodyPr vert="horz" wrap="square" lIns="0" tIns="12700" rIns="0" bIns="0" rtlCol="0">
            <a:spAutoFit/>
          </a:bodyPr>
          <a:lstStyle/>
          <a:p>
            <a:pPr marL="12700">
              <a:lnSpc>
                <a:spcPct val="100000"/>
              </a:lnSpc>
              <a:spcBef>
                <a:spcPts val="100"/>
              </a:spcBef>
            </a:pPr>
            <a:r>
              <a:rPr lang="en-US" b="1" spc="-70" dirty="0">
                <a:solidFill>
                  <a:srgbClr val="002D72"/>
                </a:solidFill>
                <a:latin typeface="Cera Pro" panose="00000400000000000000" pitchFamily="2" charset="0"/>
                <a:cs typeface="Tahoma"/>
              </a:rPr>
              <a:t>DEBT CAPITAL MARKET</a:t>
            </a:r>
            <a:endParaRPr dirty="0">
              <a:solidFill>
                <a:srgbClr val="002D72"/>
              </a:solidFill>
              <a:latin typeface="Cera Pro" panose="00000400000000000000" pitchFamily="2" charset="0"/>
              <a:cs typeface="Tahoma"/>
            </a:endParaRPr>
          </a:p>
        </p:txBody>
      </p:sp>
      <p:sp>
        <p:nvSpPr>
          <p:cNvPr id="16" name="TextBox 15">
            <a:extLst>
              <a:ext uri="{FF2B5EF4-FFF2-40B4-BE49-F238E27FC236}">
                <a16:creationId xmlns:a16="http://schemas.microsoft.com/office/drawing/2014/main" id="{41BE18AD-9349-C342-BDAD-F4DB8E707A22}"/>
              </a:ext>
            </a:extLst>
          </p:cNvPr>
          <p:cNvSpPr txBox="1"/>
          <p:nvPr/>
        </p:nvSpPr>
        <p:spPr>
          <a:xfrm>
            <a:off x="644978" y="6230253"/>
            <a:ext cx="6482443" cy="2723053"/>
          </a:xfrm>
          <a:prstGeom prst="rect">
            <a:avLst/>
          </a:prstGeom>
          <a:noFill/>
        </p:spPr>
        <p:txBody>
          <a:bodyPr wrap="square" numCol="2" spcCol="365760" rtlCol="0" anchor="t">
            <a:spAutoFit/>
          </a:bodyPr>
          <a:lstStyle/>
          <a:p>
            <a:pPr>
              <a:lnSpc>
                <a:spcPct val="150000"/>
              </a:lnSpc>
            </a:pPr>
            <a:r>
              <a:rPr lang="en-US" sz="950" dirty="0">
                <a:solidFill>
                  <a:schemeClr val="tx1">
                    <a:lumMod val="50000"/>
                    <a:lumOff val="50000"/>
                  </a:schemeClr>
                </a:solidFill>
                <a:latin typeface="Arial" panose="020B0604020202020204" pitchFamily="34" charset="0"/>
                <a:cs typeface="Arial" panose="020B0604020202020204" pitchFamily="34" charset="0"/>
              </a:rPr>
              <a:t>The Debt Capital Markets Group at </a:t>
            </a:r>
            <a:r>
              <a:rPr lang="en-US" sz="950" dirty="0" err="1">
                <a:solidFill>
                  <a:schemeClr val="tx1">
                    <a:lumMod val="50000"/>
                    <a:lumOff val="50000"/>
                  </a:schemeClr>
                </a:solidFill>
                <a:latin typeface="Arial" panose="020B0604020202020204" pitchFamily="34" charset="0"/>
                <a:cs typeface="Arial" panose="020B0604020202020204" pitchFamily="34" charset="0"/>
              </a:rPr>
              <a:t>SouthState|DuncanWilliams</a:t>
            </a:r>
            <a:r>
              <a:rPr lang="en-US" sz="950" dirty="0">
                <a:solidFill>
                  <a:schemeClr val="tx1">
                    <a:lumMod val="50000"/>
                    <a:lumOff val="50000"/>
                  </a:schemeClr>
                </a:solidFill>
                <a:latin typeface="Arial" panose="020B0604020202020204" pitchFamily="34" charset="0"/>
                <a:cs typeface="Arial" panose="020B0604020202020204" pitchFamily="34" charset="0"/>
              </a:rPr>
              <a:t> is built on a heritage more than 50 years strong. Our fixed income sales representatives, institutional traders, and financial strategists give investors access to investment-grade fixed income products and the analytics to support investment decisions. The professional acumen of our seasoned sales representatives, traders and strategists have transformed a regional footprint into a national presence.</a:t>
            </a:r>
          </a:p>
          <a:p>
            <a:pPr>
              <a:lnSpc>
                <a:spcPct val="150000"/>
              </a:lnSpc>
            </a:pPr>
            <a:endParaRPr lang="en-US" sz="950" dirty="0">
              <a:solidFill>
                <a:schemeClr val="tx1">
                  <a:lumMod val="50000"/>
                  <a:lumOff val="50000"/>
                </a:schemeClr>
              </a:solidFill>
              <a:latin typeface="Arial" panose="020B0604020202020204" pitchFamily="34" charset="0"/>
              <a:cs typeface="Arial" panose="020B0604020202020204" pitchFamily="34" charset="0"/>
            </a:endParaRPr>
          </a:p>
          <a:p>
            <a:pPr>
              <a:lnSpc>
                <a:spcPct val="150000"/>
              </a:lnSpc>
            </a:pPr>
            <a:r>
              <a:rPr lang="en-US" sz="950" dirty="0">
                <a:solidFill>
                  <a:schemeClr val="tx1">
                    <a:lumMod val="50000"/>
                    <a:lumOff val="50000"/>
                  </a:schemeClr>
                </a:solidFill>
                <a:latin typeface="Arial" panose="020B0604020202020204" pitchFamily="34" charset="0"/>
                <a:cs typeface="Arial" panose="020B0604020202020204" pitchFamily="34" charset="0"/>
              </a:rPr>
              <a:t>The firm’s product mix includes US Treasury and Agency Issues, Asset-Backed Securities, Mortgage Backed Securities, Collateralized Mortgage Obligations, Corporate Bonds, Taxable and Tax-Free Municipal Bonds, CRA Loan Pools as well as Certificates of Deposit.</a:t>
            </a:r>
          </a:p>
          <a:p>
            <a:pPr>
              <a:lnSpc>
                <a:spcPct val="150000"/>
              </a:lnSpc>
            </a:pPr>
            <a:endParaRPr lang="en-US" sz="950" dirty="0">
              <a:solidFill>
                <a:schemeClr val="tx1">
                  <a:lumMod val="50000"/>
                  <a:lumOff val="50000"/>
                </a:schemeClr>
              </a:solidFill>
              <a:latin typeface="Arial" panose="020B0604020202020204" pitchFamily="34" charset="0"/>
              <a:cs typeface="Arial" panose="020B0604020202020204" pitchFamily="34" charset="0"/>
            </a:endParaRPr>
          </a:p>
          <a:p>
            <a:pPr>
              <a:lnSpc>
                <a:spcPct val="150000"/>
              </a:lnSpc>
            </a:pPr>
            <a:r>
              <a:rPr lang="en-US" sz="950" dirty="0">
                <a:solidFill>
                  <a:schemeClr val="tx1">
                    <a:lumMod val="50000"/>
                    <a:lumOff val="50000"/>
                  </a:schemeClr>
                </a:solidFill>
                <a:latin typeface="Arial" panose="020B0604020202020204" pitchFamily="34" charset="0"/>
                <a:cs typeface="Arial" panose="020B0604020202020204" pitchFamily="34" charset="0"/>
              </a:rPr>
              <a:t>At </a:t>
            </a:r>
            <a:r>
              <a:rPr lang="en-US" sz="950" dirty="0" err="1">
                <a:solidFill>
                  <a:schemeClr val="tx1">
                    <a:lumMod val="50000"/>
                    <a:lumOff val="50000"/>
                  </a:schemeClr>
                </a:solidFill>
                <a:latin typeface="Arial" panose="020B0604020202020204" pitchFamily="34" charset="0"/>
                <a:cs typeface="Arial" panose="020B0604020202020204" pitchFamily="34" charset="0"/>
              </a:rPr>
              <a:t>SouthState|DuncanWilliams</a:t>
            </a:r>
            <a:r>
              <a:rPr lang="en-US" sz="950" dirty="0">
                <a:solidFill>
                  <a:schemeClr val="tx1">
                    <a:lumMod val="50000"/>
                    <a:lumOff val="50000"/>
                  </a:schemeClr>
                </a:solidFill>
                <a:latin typeface="Arial" panose="020B0604020202020204" pitchFamily="34" charset="0"/>
                <a:cs typeface="Arial" panose="020B0604020202020204" pitchFamily="34" charset="0"/>
              </a:rPr>
              <a:t>, we know that our success depends on your success. That’s why, without exception, we are dedicated to building relationships based on trust, integrity and professionalism. These core values, together with an unwavering commitment to quality, characterize everything we do.</a:t>
            </a:r>
          </a:p>
        </p:txBody>
      </p:sp>
      <p:sp>
        <p:nvSpPr>
          <p:cNvPr id="17" name="object 8">
            <a:extLst>
              <a:ext uri="{FF2B5EF4-FFF2-40B4-BE49-F238E27FC236}">
                <a16:creationId xmlns:a16="http://schemas.microsoft.com/office/drawing/2014/main" id="{CE5BD124-6251-0847-A401-FEEBBE9FC556}"/>
              </a:ext>
            </a:extLst>
          </p:cNvPr>
          <p:cNvSpPr txBox="1"/>
          <p:nvPr/>
        </p:nvSpPr>
        <p:spPr>
          <a:xfrm>
            <a:off x="4272413" y="9318173"/>
            <a:ext cx="644978" cy="382156"/>
          </a:xfrm>
          <a:prstGeom prst="rect">
            <a:avLst/>
          </a:prstGeom>
        </p:spPr>
        <p:txBody>
          <a:bodyPr vert="horz" wrap="square" lIns="0" tIns="12700" rIns="0" bIns="0" rtlCol="0">
            <a:spAutoFit/>
          </a:bodyPr>
          <a:lstStyle/>
          <a:p>
            <a:pPr marR="5080" algn="ctr">
              <a:lnSpc>
                <a:spcPct val="100000"/>
              </a:lnSpc>
              <a:spcBef>
                <a:spcPts val="100"/>
              </a:spcBef>
            </a:pPr>
            <a:r>
              <a:rPr lang="en-US" sz="800" spc="30" dirty="0">
                <a:solidFill>
                  <a:srgbClr val="23346D"/>
                </a:solidFill>
                <a:latin typeface="Arial"/>
                <a:cs typeface="Arial"/>
              </a:rPr>
              <a:t>Member FINRA, SIPC, BDA</a:t>
            </a:r>
            <a:endParaRPr sz="800" dirty="0">
              <a:latin typeface="Arial"/>
              <a:cs typeface="Arial"/>
            </a:endParaRPr>
          </a:p>
        </p:txBody>
      </p:sp>
      <p:cxnSp>
        <p:nvCxnSpPr>
          <p:cNvPr id="4" name="Straight Connector 3">
            <a:extLst>
              <a:ext uri="{FF2B5EF4-FFF2-40B4-BE49-F238E27FC236}">
                <a16:creationId xmlns:a16="http://schemas.microsoft.com/office/drawing/2014/main" id="{4315E45E-C4AC-8548-B5FD-F7C26A4A63C1}"/>
              </a:ext>
            </a:extLst>
          </p:cNvPr>
          <p:cNvCxnSpPr/>
          <p:nvPr/>
        </p:nvCxnSpPr>
        <p:spPr>
          <a:xfrm>
            <a:off x="4071390" y="9278636"/>
            <a:ext cx="0" cy="461227"/>
          </a:xfrm>
          <a:prstGeom prst="line">
            <a:avLst/>
          </a:prstGeom>
          <a:ln w="12700">
            <a:solidFill>
              <a:schemeClr val="bg1">
                <a:lumMod val="6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AA8DF822-986A-AB45-BD5C-772BA52B97DB}"/>
              </a:ext>
            </a:extLst>
          </p:cNvPr>
          <p:cNvCxnSpPr/>
          <p:nvPr/>
        </p:nvCxnSpPr>
        <p:spPr>
          <a:xfrm>
            <a:off x="5114691" y="9278636"/>
            <a:ext cx="0" cy="461227"/>
          </a:xfrm>
          <a:prstGeom prst="line">
            <a:avLst/>
          </a:prstGeom>
          <a:ln w="12700">
            <a:solidFill>
              <a:schemeClr val="bg1">
                <a:lumMod val="6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24" name="bg object 16">
            <a:extLst>
              <a:ext uri="{FF2B5EF4-FFF2-40B4-BE49-F238E27FC236}">
                <a16:creationId xmlns:a16="http://schemas.microsoft.com/office/drawing/2014/main" id="{9E60B515-9FD7-F945-9C03-CBF78EA1261D}"/>
              </a:ext>
            </a:extLst>
          </p:cNvPr>
          <p:cNvSpPr/>
          <p:nvPr/>
        </p:nvSpPr>
        <p:spPr>
          <a:xfrm>
            <a:off x="0" y="0"/>
            <a:ext cx="7772400" cy="1999737"/>
          </a:xfrm>
          <a:custGeom>
            <a:avLst/>
            <a:gdLst/>
            <a:ahLst/>
            <a:cxnLst/>
            <a:rect l="l" t="t" r="r" b="b"/>
            <a:pathLst>
              <a:path w="7772400" h="1481455">
                <a:moveTo>
                  <a:pt x="7772400" y="0"/>
                </a:moveTo>
                <a:lnTo>
                  <a:pt x="0" y="0"/>
                </a:lnTo>
                <a:lnTo>
                  <a:pt x="0" y="1481327"/>
                </a:lnTo>
                <a:lnTo>
                  <a:pt x="7772400" y="1481327"/>
                </a:lnTo>
                <a:lnTo>
                  <a:pt x="7772400" y="0"/>
                </a:lnTo>
                <a:close/>
              </a:path>
            </a:pathLst>
          </a:custGeom>
          <a:solidFill>
            <a:srgbClr val="002D72"/>
          </a:solidFill>
        </p:spPr>
        <p:txBody>
          <a:bodyPr wrap="square" lIns="0" tIns="0" rIns="0" bIns="0" rtlCol="0"/>
          <a:lstStyle/>
          <a:p>
            <a:endParaRPr/>
          </a:p>
        </p:txBody>
      </p:sp>
      <p:sp>
        <p:nvSpPr>
          <p:cNvPr id="26" name="object 11">
            <a:extLst>
              <a:ext uri="{FF2B5EF4-FFF2-40B4-BE49-F238E27FC236}">
                <a16:creationId xmlns:a16="http://schemas.microsoft.com/office/drawing/2014/main" id="{BBD4CD97-2BC9-0946-B943-C96463BDC3C4}"/>
              </a:ext>
            </a:extLst>
          </p:cNvPr>
          <p:cNvSpPr txBox="1"/>
          <p:nvPr/>
        </p:nvSpPr>
        <p:spPr>
          <a:xfrm>
            <a:off x="644977" y="555469"/>
            <a:ext cx="3996119" cy="566822"/>
          </a:xfrm>
          <a:prstGeom prst="rect">
            <a:avLst/>
          </a:prstGeom>
        </p:spPr>
        <p:txBody>
          <a:bodyPr vert="horz" wrap="square" lIns="0" tIns="12700" rIns="0" bIns="0" rtlCol="0">
            <a:spAutoFit/>
          </a:bodyPr>
          <a:lstStyle/>
          <a:p>
            <a:pPr marL="12700">
              <a:lnSpc>
                <a:spcPct val="100000"/>
              </a:lnSpc>
              <a:spcBef>
                <a:spcPts val="100"/>
              </a:spcBef>
            </a:pPr>
            <a:r>
              <a:rPr lang="en-US" sz="3600" b="1" spc="-70" dirty="0">
                <a:solidFill>
                  <a:srgbClr val="FEC13E"/>
                </a:solidFill>
                <a:latin typeface="Cera Pro" panose="00000400000000000000" pitchFamily="2" charset="0"/>
                <a:cs typeface="Tahoma"/>
              </a:rPr>
              <a:t>RON GROSS</a:t>
            </a:r>
            <a:endParaRPr sz="3600" dirty="0">
              <a:solidFill>
                <a:srgbClr val="FEC13E"/>
              </a:solidFill>
              <a:latin typeface="Cera Pro" panose="00000400000000000000" pitchFamily="2" charset="0"/>
              <a:cs typeface="Tahoma"/>
            </a:endParaRPr>
          </a:p>
        </p:txBody>
      </p:sp>
      <p:sp>
        <p:nvSpPr>
          <p:cNvPr id="19" name="Rectangle 18">
            <a:extLst>
              <a:ext uri="{FF2B5EF4-FFF2-40B4-BE49-F238E27FC236}">
                <a16:creationId xmlns:a16="http://schemas.microsoft.com/office/drawing/2014/main" id="{879666D6-3A0B-054B-818B-A5CA69ACBE27}"/>
              </a:ext>
            </a:extLst>
          </p:cNvPr>
          <p:cNvSpPr/>
          <p:nvPr/>
        </p:nvSpPr>
        <p:spPr>
          <a:xfrm>
            <a:off x="4822360" y="441213"/>
            <a:ext cx="2347533" cy="231237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lumMod val="65000"/>
                    <a:lumOff val="35000"/>
                  </a:schemeClr>
                </a:solidFill>
                <a:latin typeface="Arial" panose="020B0604020202020204" pitchFamily="34" charset="0"/>
                <a:cs typeface="Arial" panose="020B0604020202020204" pitchFamily="34" charset="0"/>
              </a:rPr>
              <a:t>PHOTO</a:t>
            </a:r>
          </a:p>
          <a:p>
            <a:pPr algn="ctr"/>
            <a:r>
              <a:rPr lang="en-US" b="1" dirty="0">
                <a:solidFill>
                  <a:schemeClr val="tx1">
                    <a:lumMod val="65000"/>
                    <a:lumOff val="35000"/>
                  </a:schemeClr>
                </a:solidFill>
                <a:latin typeface="Arial" panose="020B0604020202020204" pitchFamily="34" charset="0"/>
                <a:cs typeface="Arial" panose="020B0604020202020204" pitchFamily="34" charset="0"/>
              </a:rPr>
              <a:t>GOES</a:t>
            </a:r>
          </a:p>
          <a:p>
            <a:pPr algn="ctr"/>
            <a:r>
              <a:rPr lang="en-US" b="1" dirty="0">
                <a:solidFill>
                  <a:schemeClr val="tx1">
                    <a:lumMod val="65000"/>
                    <a:lumOff val="35000"/>
                  </a:schemeClr>
                </a:solidFill>
                <a:latin typeface="Arial" panose="020B0604020202020204" pitchFamily="34" charset="0"/>
                <a:cs typeface="Arial" panose="020B0604020202020204" pitchFamily="34" charset="0"/>
              </a:rPr>
              <a:t>HERE</a:t>
            </a:r>
          </a:p>
        </p:txBody>
      </p:sp>
      <p:sp>
        <p:nvSpPr>
          <p:cNvPr id="27" name="object 11">
            <a:extLst>
              <a:ext uri="{FF2B5EF4-FFF2-40B4-BE49-F238E27FC236}">
                <a16:creationId xmlns:a16="http://schemas.microsoft.com/office/drawing/2014/main" id="{A4ECDDC4-5E40-7F40-99BC-494EFB631AE5}"/>
              </a:ext>
            </a:extLst>
          </p:cNvPr>
          <p:cNvSpPr txBox="1"/>
          <p:nvPr/>
        </p:nvSpPr>
        <p:spPr>
          <a:xfrm>
            <a:off x="644978" y="1124874"/>
            <a:ext cx="3163961" cy="566822"/>
          </a:xfrm>
          <a:prstGeom prst="rect">
            <a:avLst/>
          </a:prstGeom>
        </p:spPr>
        <p:txBody>
          <a:bodyPr vert="horz" wrap="square" lIns="0" tIns="12700" rIns="0" bIns="0" rtlCol="0">
            <a:spAutoFit/>
          </a:bodyPr>
          <a:lstStyle/>
          <a:p>
            <a:pPr marL="12700">
              <a:lnSpc>
                <a:spcPct val="100000"/>
              </a:lnSpc>
              <a:spcBef>
                <a:spcPts val="100"/>
              </a:spcBef>
            </a:pPr>
            <a:r>
              <a:rPr lang="en-US" i="1" spc="-70" dirty="0">
                <a:solidFill>
                  <a:schemeClr val="bg1"/>
                </a:solidFill>
                <a:latin typeface="Cera Pro" panose="00000400000000000000" pitchFamily="2" charset="0"/>
                <a:cs typeface="Tahoma"/>
              </a:rPr>
              <a:t>Institutional Fixed Income Sales, Debt Capital Market</a:t>
            </a:r>
            <a:endParaRPr i="1" dirty="0">
              <a:solidFill>
                <a:schemeClr val="bg1"/>
              </a:solidFill>
              <a:latin typeface="Cera Pro" panose="00000400000000000000" pitchFamily="2" charset="0"/>
              <a:cs typeface="Tahoma"/>
            </a:endParaRPr>
          </a:p>
        </p:txBody>
      </p:sp>
      <p:sp>
        <p:nvSpPr>
          <p:cNvPr id="28" name="object 11">
            <a:extLst>
              <a:ext uri="{FF2B5EF4-FFF2-40B4-BE49-F238E27FC236}">
                <a16:creationId xmlns:a16="http://schemas.microsoft.com/office/drawing/2014/main" id="{9880C194-6683-5D43-AB93-3D90D22DCCD9}"/>
              </a:ext>
            </a:extLst>
          </p:cNvPr>
          <p:cNvSpPr txBox="1"/>
          <p:nvPr/>
        </p:nvSpPr>
        <p:spPr>
          <a:xfrm>
            <a:off x="4822360" y="2804193"/>
            <a:ext cx="3163961" cy="394980"/>
          </a:xfrm>
          <a:prstGeom prst="rect">
            <a:avLst/>
          </a:prstGeom>
        </p:spPr>
        <p:txBody>
          <a:bodyPr vert="horz" wrap="square" lIns="0" tIns="12700" rIns="0" bIns="0" rtlCol="0">
            <a:spAutoFit/>
          </a:bodyPr>
          <a:lstStyle/>
          <a:p>
            <a:pPr marL="12700">
              <a:lnSpc>
                <a:spcPct val="100000"/>
              </a:lnSpc>
              <a:spcBef>
                <a:spcPts val="100"/>
              </a:spcBef>
            </a:pPr>
            <a:r>
              <a:rPr lang="en-US" sz="1200" b="1" i="1" spc="-70" dirty="0">
                <a:solidFill>
                  <a:srgbClr val="002D72"/>
                </a:solidFill>
                <a:latin typeface="Cera Pro" panose="00000400000000000000" pitchFamily="2" charset="0"/>
                <a:cs typeface="Tahoma"/>
              </a:rPr>
              <a:t>PH: 901-260-6889</a:t>
            </a:r>
          </a:p>
          <a:p>
            <a:pPr marL="12700">
              <a:lnSpc>
                <a:spcPct val="100000"/>
              </a:lnSpc>
              <a:spcBef>
                <a:spcPts val="100"/>
              </a:spcBef>
            </a:pPr>
            <a:r>
              <a:rPr lang="en-US" sz="1200" b="1" i="1" spc="-70" dirty="0" err="1">
                <a:solidFill>
                  <a:srgbClr val="002D72"/>
                </a:solidFill>
                <a:latin typeface="Cera Pro" panose="00000400000000000000" pitchFamily="2" charset="0"/>
                <a:cs typeface="Tahoma"/>
              </a:rPr>
              <a:t>ron.gross@duncanwililiams.com</a:t>
            </a:r>
            <a:endParaRPr sz="1200" b="1" i="1" dirty="0">
              <a:solidFill>
                <a:srgbClr val="002D72"/>
              </a:solidFill>
              <a:latin typeface="Cera Pro" panose="00000400000000000000" pitchFamily="2" charset="0"/>
              <a:cs typeface="Tahoma"/>
            </a:endParaRPr>
          </a:p>
        </p:txBody>
      </p:sp>
      <p:sp>
        <p:nvSpPr>
          <p:cNvPr id="22" name="Rectangle 21">
            <a:extLst>
              <a:ext uri="{FF2B5EF4-FFF2-40B4-BE49-F238E27FC236}">
                <a16:creationId xmlns:a16="http://schemas.microsoft.com/office/drawing/2014/main" id="{895C0628-6EC9-C448-A678-A04C91F9521E}"/>
              </a:ext>
            </a:extLst>
          </p:cNvPr>
          <p:cNvSpPr/>
          <p:nvPr/>
        </p:nvSpPr>
        <p:spPr>
          <a:xfrm>
            <a:off x="689582" y="2500236"/>
            <a:ext cx="404432" cy="45719"/>
          </a:xfrm>
          <a:prstGeom prst="rect">
            <a:avLst/>
          </a:prstGeom>
          <a:solidFill>
            <a:srgbClr val="FEC1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885D65EE-4867-E34B-9C3C-E65561F12640}"/>
              </a:ext>
            </a:extLst>
          </p:cNvPr>
          <p:cNvSpPr/>
          <p:nvPr/>
        </p:nvSpPr>
        <p:spPr>
          <a:xfrm>
            <a:off x="689582" y="6195434"/>
            <a:ext cx="2412847" cy="45720"/>
          </a:xfrm>
          <a:prstGeom prst="rect">
            <a:avLst/>
          </a:prstGeom>
          <a:solidFill>
            <a:srgbClr val="FEC1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359731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23346D"/>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8F0FC585E2E5D4B85C48B0D8B89864F" ma:contentTypeVersion="8" ma:contentTypeDescription="Create a new document." ma:contentTypeScope="" ma:versionID="27f3f089203708f6503062ee9a2e1071">
  <xsd:schema xmlns:xsd="http://www.w3.org/2001/XMLSchema" xmlns:xs="http://www.w3.org/2001/XMLSchema" xmlns:p="http://schemas.microsoft.com/office/2006/metadata/properties" xmlns:ns3="9eca7474-88a1-4c3c-818e-a16bed212c0e" xmlns:ns4="3b7224df-2e63-4353-a5d8-7c4136f2cd1a" targetNamespace="http://schemas.microsoft.com/office/2006/metadata/properties" ma:root="true" ma:fieldsID="8538da0beb6d110770d4a4cbe3605c2c" ns3:_="" ns4:_="">
    <xsd:import namespace="9eca7474-88a1-4c3c-818e-a16bed212c0e"/>
    <xsd:import namespace="3b7224df-2e63-4353-a5d8-7c4136f2cd1a"/>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eca7474-88a1-4c3c-818e-a16bed212c0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b7224df-2e63-4353-a5d8-7c4136f2cd1a"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774BD1E-AAAD-48A8-AA9C-4DDEC5EEBC5E}">
  <ds:schemaRefs>
    <ds:schemaRef ds:uri="http://schemas.microsoft.com/sharepoint/v3/contenttype/forms"/>
  </ds:schemaRefs>
</ds:datastoreItem>
</file>

<file path=customXml/itemProps2.xml><?xml version="1.0" encoding="utf-8"?>
<ds:datastoreItem xmlns:ds="http://schemas.openxmlformats.org/officeDocument/2006/customXml" ds:itemID="{7BDE9C30-5FD3-45A6-A87F-6A3B97A0D8F0}">
  <ds:schemaRefs>
    <ds:schemaRef ds:uri="3b7224df-2e63-4353-a5d8-7c4136f2cd1a"/>
    <ds:schemaRef ds:uri="9eca7474-88a1-4c3c-818e-a16bed212c0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9A4B7F4D-CBE1-46DB-86A8-0999330055CB}">
  <ds:schemaRefs>
    <ds:schemaRef ds:uri="http://purl.org/dc/terms/"/>
    <ds:schemaRef ds:uri="http://schemas.microsoft.com/office/2006/documentManagement/types"/>
    <ds:schemaRef ds:uri="9eca7474-88a1-4c3c-818e-a16bed212c0e"/>
    <ds:schemaRef ds:uri="http://schemas.microsoft.com/office/2006/metadata/properties"/>
    <ds:schemaRef ds:uri="http://www.w3.org/XML/1998/namespace"/>
    <ds:schemaRef ds:uri="http://purl.org/dc/elements/1.1/"/>
    <ds:schemaRef ds:uri="http://purl.org/dc/dcmitype/"/>
    <ds:schemaRef ds:uri="http://schemas.openxmlformats.org/package/2006/metadata/core-properties"/>
    <ds:schemaRef ds:uri="http://schemas.microsoft.com/office/infopath/2007/PartnerControls"/>
    <ds:schemaRef ds:uri="3b7224df-2e63-4353-a5d8-7c4136f2cd1a"/>
  </ds:schemaRefs>
</ds:datastoreItem>
</file>

<file path=docProps/app.xml><?xml version="1.0" encoding="utf-8"?>
<Properties xmlns="http://schemas.openxmlformats.org/officeDocument/2006/extended-properties" xmlns:vt="http://schemas.openxmlformats.org/officeDocument/2006/docPropsVTypes">
  <Template/>
  <TotalTime>317</TotalTime>
  <Words>433</Words>
  <Application>Microsoft Office PowerPoint</Application>
  <PresentationFormat>Custom</PresentationFormat>
  <Paragraphs>32</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Cera Pro</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Capital Markets Fee Schedule_2022.indd</dc:title>
  <dc:creator>Marissa Carrozza</dc:creator>
  <cp:lastModifiedBy>Robert Biggs</cp:lastModifiedBy>
  <cp:revision>12</cp:revision>
  <dcterms:created xsi:type="dcterms:W3CDTF">2022-05-20T14:56:55Z</dcterms:created>
  <dcterms:modified xsi:type="dcterms:W3CDTF">2022-12-15T15:30:59Z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2022-01-12T00:00:00Z</vt:filetime>
  </property>
  <property fmtid="{D5CDD505-2E9C-101B-9397-08002B2CF9AE}" pid="3" name="Creator">
    <vt:lpwstr>Adobe InDesign 16.0 (Windows)</vt:lpwstr>
  </property>
  <property fmtid="{D5CDD505-2E9C-101B-9397-08002B2CF9AE}" pid="4" name="LastSaved">
    <vt:filetime>2022-05-20T00:00:00Z</vt:filetime>
  </property>
  <property fmtid="{D5CDD505-2E9C-101B-9397-08002B2CF9AE}" pid="5" name="ContentTypeId">
    <vt:lpwstr>0x01010058F0FC585E2E5D4B85C48B0D8B89864F</vt:lpwstr>
  </property>
</Properties>
</file>